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82" y="-44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1AADA88A-DC11-45DB-8E23-109B56E0C900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149800" y="72000"/>
            <a:ext cx="4786200" cy="1445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r"/>
            <a:r>
              <a:rPr lang="en-GB" sz="4400" b="0" strike="noStrike" spc="-1">
                <a:solidFill>
                  <a:srgbClr val="FFFFFF"/>
                </a:solidFill>
                <a:latin typeface="Cambria"/>
              </a:rPr>
              <a:t>What </a:t>
            </a:r>
            <a:r>
              <a:rPr lang="en-GB" sz="4400" b="0" strike="noStrike" spc="-1" smtClean="0">
                <a:solidFill>
                  <a:srgbClr val="FFFFFF"/>
                </a:solidFill>
                <a:latin typeface="Cambria"/>
              </a:rPr>
              <a:t>Is </a:t>
            </a:r>
            <a:r>
              <a:rPr lang="en-GB" sz="4400" b="0" strike="noStrike" spc="-1">
                <a:solidFill>
                  <a:srgbClr val="FFFFFF"/>
                </a:solidFill>
                <a:latin typeface="Cambria"/>
              </a:rPr>
              <a:t>Buddhism</a:t>
            </a:r>
            <a:r>
              <a:rPr lang="en-GB" sz="4400" b="0" strike="noStrike" spc="-1" smtClean="0">
                <a:solidFill>
                  <a:srgbClr val="FFFFFF"/>
                </a:solidFill>
                <a:latin typeface="Cambria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149800" y="72000"/>
            <a:ext cx="4786200" cy="1445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r"/>
            <a:r>
              <a:rPr lang="en-GB" sz="4400" b="0" strike="noStrike" spc="-1" smtClean="0">
                <a:solidFill>
                  <a:srgbClr val="FFFFFF"/>
                </a:solidFill>
                <a:latin typeface="Cambria"/>
              </a:rPr>
              <a:t>What Is Buddhist Meditation?</a:t>
            </a:r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803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TextShape 2"/>
          <p:cNvSpPr txBox="1"/>
          <p:nvPr/>
        </p:nvSpPr>
        <p:spPr>
          <a:xfrm>
            <a:off x="432000" y="481512"/>
            <a:ext cx="6192488" cy="470752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strike="noStrike" spc="-1" smtClean="0">
                <a:latin typeface="Cambria"/>
              </a:rPr>
              <a:t>Buddhists are not the only people who meditate. People from </a:t>
            </a:r>
            <a:r>
              <a:rPr lang="en-GB" sz="2000" b="1" strike="noStrike" spc="-1" smtClean="0">
                <a:latin typeface="Cambria"/>
              </a:rPr>
              <a:t>lots of different religions</a:t>
            </a:r>
            <a:r>
              <a:rPr lang="en-GB" sz="2000" strike="noStrike" spc="-1" smtClean="0">
                <a:latin typeface="Cambria"/>
              </a:rPr>
              <a:t> meditate, in lots of different ways.</a:t>
            </a:r>
          </a:p>
          <a:p>
            <a:pPr>
              <a:lnSpc>
                <a:spcPct val="100000"/>
              </a:lnSpc>
            </a:pPr>
            <a:endParaRPr lang="en-GB" sz="2000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strike="noStrike" spc="-1" smtClean="0">
                <a:latin typeface="Cambria"/>
              </a:rPr>
              <a:t>The Prophet </a:t>
            </a:r>
            <a:r>
              <a:rPr lang="en-GB" sz="2000" strike="noStrike" spc="-1" smtClean="0">
                <a:latin typeface="Cambria"/>
              </a:rPr>
              <a:t>Muhammad </a:t>
            </a:r>
            <a:r>
              <a:rPr lang="en-GB" sz="2000" strike="noStrike" spc="-1" smtClean="0">
                <a:latin typeface="Cambria"/>
              </a:rPr>
              <a:t>meditated before he wrote the </a:t>
            </a:r>
            <a:r>
              <a:rPr lang="en-GB" sz="2000" strike="noStrike" spc="-1" smtClean="0">
                <a:latin typeface="Cambria"/>
              </a:rPr>
              <a:t>Qur’an</a:t>
            </a:r>
            <a:r>
              <a:rPr lang="en-GB" sz="2000" strike="noStrike" spc="-1" smtClean="0">
                <a:latin typeface="Cambria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000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strike="noStrike" spc="-1" smtClean="0">
                <a:latin typeface="Cambria"/>
              </a:rPr>
              <a:t>We’ll </a:t>
            </a:r>
            <a:r>
              <a:rPr lang="en-GB" sz="2000" strike="noStrike" spc="-1" smtClean="0">
                <a:latin typeface="Cambria"/>
              </a:rPr>
              <a:t>talk about two kinds of Buddhist meditation:</a:t>
            </a:r>
          </a:p>
          <a:p>
            <a:pPr>
              <a:lnSpc>
                <a:spcPct val="100000"/>
              </a:lnSpc>
            </a:pPr>
            <a:endParaRPr lang="en-GB" sz="2000" b="1" spc="-1">
              <a:latin typeface="Cambria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spc="-1" smtClean="0">
                <a:latin typeface="Cambria"/>
              </a:rPr>
              <a:t>Mindful breathing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en-GB" sz="2000" spc="-1">
              <a:latin typeface="Cambria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spc="-1" smtClean="0">
                <a:latin typeface="Cambria"/>
              </a:rPr>
              <a:t>And </a:t>
            </a:r>
            <a:r>
              <a:rPr lang="en-GB" sz="2000" b="1" spc="-1" smtClean="0">
                <a:latin typeface="Cambria"/>
              </a:rPr>
              <a:t>loving-kindness</a:t>
            </a:r>
            <a:r>
              <a:rPr lang="en-GB" sz="2000" spc="-1" smtClean="0">
                <a:latin typeface="Cambria"/>
              </a:rPr>
              <a:t>.</a:t>
            </a:r>
            <a:endParaRPr lang="en-GB" sz="2000" b="1" spc="-1" smtClean="0">
              <a:latin typeface="Cambria"/>
            </a:endParaRPr>
          </a:p>
          <a:p>
            <a:pPr>
              <a:lnSpc>
                <a:spcPct val="100000"/>
              </a:lnSpc>
            </a:pPr>
            <a:endParaRPr lang="en-GB" sz="2000" spc="-1" smtClean="0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spc="-1" smtClean="0">
                <a:latin typeface="Cambria"/>
              </a:rPr>
              <a:t>All kinds of meditation are relaxing and help you to concentrate better.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84" y="561655"/>
            <a:ext cx="1243481" cy="45472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47754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TextShape 2"/>
          <p:cNvSpPr txBox="1"/>
          <p:nvPr/>
        </p:nvSpPr>
        <p:spPr>
          <a:xfrm>
            <a:off x="432000" y="789288"/>
            <a:ext cx="4320280" cy="409197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spc="-1" smtClean="0">
                <a:latin typeface="Cambria"/>
              </a:rPr>
              <a:t>Mindful breathing</a:t>
            </a:r>
            <a:r>
              <a:rPr lang="en-GB" sz="2000" spc="-1" smtClean="0">
                <a:latin typeface="Cambria"/>
              </a:rPr>
              <a:t> is very simple. Just close your eyes and pay attention to your breath.</a:t>
            </a:r>
          </a:p>
          <a:p>
            <a:pPr>
              <a:lnSpc>
                <a:spcPct val="100000"/>
              </a:lnSpc>
            </a:pPr>
            <a:endParaRPr lang="en-GB" sz="2000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i="1" spc="-1" smtClean="0">
                <a:latin typeface="Cambria"/>
              </a:rPr>
              <a:t>What parts of your body move when you breathe?</a:t>
            </a:r>
          </a:p>
          <a:p>
            <a:pPr>
              <a:lnSpc>
                <a:spcPct val="100000"/>
              </a:lnSpc>
            </a:pPr>
            <a:endParaRPr lang="en-GB" sz="2000" i="1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i="1" spc="-1" smtClean="0">
                <a:latin typeface="Cambria"/>
              </a:rPr>
              <a:t>How deep are your breaths?</a:t>
            </a:r>
          </a:p>
          <a:p>
            <a:pPr>
              <a:lnSpc>
                <a:spcPct val="100000"/>
              </a:lnSpc>
            </a:pPr>
            <a:endParaRPr lang="en-GB" sz="2000" i="1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i="1" spc="-1" smtClean="0">
                <a:latin typeface="Cambria"/>
              </a:rPr>
              <a:t>How fast or slow are you breathing?</a:t>
            </a:r>
          </a:p>
          <a:p>
            <a:pPr>
              <a:lnSpc>
                <a:spcPct val="100000"/>
              </a:lnSpc>
            </a:pPr>
            <a:endParaRPr lang="en-GB" sz="2000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spc="-1" smtClean="0">
                <a:latin typeface="Cambria"/>
              </a:rPr>
              <a:t>This is the most common Buddhist meditation in the world.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21356" r="44599" b="17263"/>
          <a:stretch/>
        </p:blipFill>
        <p:spPr bwMode="auto">
          <a:xfrm>
            <a:off x="5376556" y="590219"/>
            <a:ext cx="3480180" cy="44901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44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TextShape 2"/>
          <p:cNvSpPr txBox="1"/>
          <p:nvPr/>
        </p:nvSpPr>
        <p:spPr>
          <a:xfrm>
            <a:off x="432000" y="481512"/>
            <a:ext cx="5256384" cy="470752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spc="-1" smtClean="0">
                <a:latin typeface="Cambria"/>
              </a:rPr>
              <a:t>Loving-kindness</a:t>
            </a:r>
            <a:r>
              <a:rPr lang="en-GB" sz="2000" spc="-1" smtClean="0">
                <a:latin typeface="Cambria"/>
              </a:rPr>
              <a:t> meditation is also quite simple.</a:t>
            </a:r>
          </a:p>
          <a:p>
            <a:pPr>
              <a:lnSpc>
                <a:spcPct val="100000"/>
              </a:lnSpc>
            </a:pPr>
            <a:endParaRPr lang="en-GB" sz="2000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i="1" spc="-1" smtClean="0">
                <a:latin typeface="Cambria"/>
              </a:rPr>
              <a:t>First, close your eyes and say to yourself, “May I be happy.”</a:t>
            </a:r>
          </a:p>
          <a:p>
            <a:pPr>
              <a:lnSpc>
                <a:spcPct val="100000"/>
              </a:lnSpc>
            </a:pPr>
            <a:endParaRPr lang="en-GB" sz="2000" i="1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i="1" spc="-1" smtClean="0">
                <a:latin typeface="Cambria"/>
              </a:rPr>
              <a:t>Then think of your best friend and say, “May you be happy, too.”</a:t>
            </a:r>
          </a:p>
          <a:p>
            <a:pPr>
              <a:lnSpc>
                <a:spcPct val="100000"/>
              </a:lnSpc>
            </a:pPr>
            <a:endParaRPr lang="en-GB" sz="2000" i="1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i="1" spc="-1" smtClean="0">
                <a:latin typeface="Cambria"/>
              </a:rPr>
              <a:t>Then imagine your worst enemy, someone who isn’t very nice to you, and say the same thing to them: “May you be happy.”</a:t>
            </a:r>
          </a:p>
          <a:p>
            <a:pPr>
              <a:lnSpc>
                <a:spcPct val="100000"/>
              </a:lnSpc>
            </a:pPr>
            <a:endParaRPr lang="en-GB" sz="2000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spc="-1" smtClean="0">
                <a:latin typeface="Cambria"/>
              </a:rPr>
              <a:t>The Buddha taught this kind of meditation to help people get on with each other.</a:t>
            </a:r>
          </a:p>
        </p:txBody>
      </p:sp>
      <p:pic>
        <p:nvPicPr>
          <p:cNvPr id="3074" name="Picture 2" descr="https://www.lionsroar.com/wp-content/uploads/2017/07/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6" y="1449121"/>
            <a:ext cx="2851567" cy="277230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99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149800" y="72000"/>
            <a:ext cx="4786200" cy="1445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r"/>
            <a:r>
              <a:rPr lang="en-GB" sz="4400" b="0" strike="noStrike" spc="-1" smtClean="0">
                <a:solidFill>
                  <a:srgbClr val="FFFFFF"/>
                </a:solidFill>
                <a:latin typeface="Cambria"/>
              </a:rPr>
              <a:t>Do You Have Any Other Questions?</a:t>
            </a:r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006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TextShape 2"/>
          <p:cNvSpPr txBox="1"/>
          <p:nvPr/>
        </p:nvSpPr>
        <p:spPr>
          <a:xfrm>
            <a:off x="432000" y="789288"/>
            <a:ext cx="3672000" cy="40919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0" u="sng" strike="noStrike" spc="-1">
                <a:uFillTx/>
                <a:latin typeface="Cambria"/>
              </a:rPr>
              <a:t>Buddhism is a </a:t>
            </a:r>
            <a:r>
              <a:rPr lang="en-GB" sz="2000" b="1" u="sng" strike="noStrike" spc="-1">
                <a:uFillTx/>
                <a:latin typeface="Cambria"/>
              </a:rPr>
              <a:t>way of </a:t>
            </a:r>
            <a:r>
              <a:rPr lang="en-GB" sz="2000" b="1" u="sng" strike="noStrike" spc="-1" smtClean="0">
                <a:uFillTx/>
                <a:latin typeface="Cambria"/>
              </a:rPr>
              <a:t>life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latin typeface="Cambria"/>
              </a:rPr>
              <a:t>The Buddha </a:t>
            </a:r>
            <a:r>
              <a:rPr lang="en-GB" sz="2000" b="0" strike="noStrike" spc="-1" smtClean="0">
                <a:latin typeface="Cambria"/>
              </a:rPr>
              <a:t>taught that </a:t>
            </a:r>
            <a:r>
              <a:rPr lang="en-GB" sz="2000" b="0" strike="noStrike" spc="-1">
                <a:latin typeface="Cambria"/>
              </a:rPr>
              <a:t>having the right way of life could make you very happy.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u="sng" strike="noStrike" spc="-1">
                <a:uFillTx/>
                <a:latin typeface="Cambria"/>
              </a:rPr>
              <a:t>Buddhism is also a </a:t>
            </a:r>
            <a:r>
              <a:rPr lang="en-GB" sz="2000" b="1" u="sng" strike="noStrike" spc="-1" smtClean="0">
                <a:uFillTx/>
                <a:latin typeface="Cambria"/>
              </a:rPr>
              <a:t>religion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latin typeface="Cambria"/>
              </a:rPr>
              <a:t>In many Buddhist countries, there are </a:t>
            </a:r>
            <a:r>
              <a:rPr lang="en-GB" sz="2000" b="1" strike="noStrike" spc="-1">
                <a:latin typeface="Cambria"/>
              </a:rPr>
              <a:t>temples </a:t>
            </a:r>
            <a:r>
              <a:rPr lang="en-GB" sz="2000" b="0" strike="noStrike" spc="-1">
                <a:latin typeface="Cambria"/>
              </a:rPr>
              <a:t>and </a:t>
            </a:r>
            <a:r>
              <a:rPr lang="en-GB" sz="2000" b="1" strike="noStrike" spc="-1">
                <a:latin typeface="Cambria"/>
              </a:rPr>
              <a:t>monasteries</a:t>
            </a:r>
            <a:r>
              <a:rPr lang="en-GB" sz="2000" b="0" strike="noStrike" spc="-1">
                <a:latin typeface="Cambria"/>
              </a:rPr>
              <a:t>, and people read </a:t>
            </a:r>
            <a:r>
              <a:rPr lang="en-GB" sz="2000" b="1" strike="noStrike" spc="-1">
                <a:latin typeface="Cambria"/>
              </a:rPr>
              <a:t>sacred texts</a:t>
            </a:r>
            <a:r>
              <a:rPr lang="en-GB" sz="2000" b="0" strike="noStrike" spc="-1">
                <a:latin typeface="Cambria"/>
              </a:rPr>
              <a:t> and even </a:t>
            </a:r>
            <a:r>
              <a:rPr lang="en-GB" sz="2000" b="0" strike="noStrike" spc="-1" smtClean="0">
                <a:latin typeface="Cambria"/>
              </a:rPr>
              <a:t>pray to </a:t>
            </a:r>
            <a:r>
              <a:rPr lang="en-GB" sz="2000" b="1" strike="noStrike" spc="-1" smtClean="0">
                <a:latin typeface="Cambria"/>
              </a:rPr>
              <a:t>gods</a:t>
            </a:r>
            <a:r>
              <a:rPr lang="en-GB" sz="2000" b="0" strike="noStrike" spc="-1">
                <a:latin typeface="Cambria"/>
              </a:rPr>
              <a:t>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3"/>
          <a:stretch/>
        </p:blipFill>
        <p:spPr>
          <a:xfrm>
            <a:off x="4440240" y="994680"/>
            <a:ext cx="4908240" cy="3681000"/>
          </a:xfrm>
          <a:prstGeom prst="rect">
            <a:avLst/>
          </a:prstGeom>
          <a:ln w="38100">
            <a:solidFill>
              <a:srgbClr val="8B0000"/>
            </a:solidFill>
            <a:rou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149800" y="72000"/>
            <a:ext cx="4786200" cy="1445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r"/>
            <a:r>
              <a:rPr lang="en-GB" sz="4400" b="0" strike="noStrike" spc="-1" smtClean="0">
                <a:solidFill>
                  <a:srgbClr val="FFFFFF"/>
                </a:solidFill>
                <a:latin typeface="Cambria"/>
              </a:rPr>
              <a:t>Where Does It Come From?</a:t>
            </a:r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54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48"/>
          <p:cNvPicPr/>
          <p:nvPr/>
        </p:nvPicPr>
        <p:blipFill>
          <a:blip r:embed="rId3"/>
          <a:srcRect l="16802" t="1945" r="16809" b="1969"/>
          <a:stretch/>
        </p:blipFill>
        <p:spPr>
          <a:xfrm>
            <a:off x="4316760" y="1215000"/>
            <a:ext cx="5223240" cy="3240000"/>
          </a:xfrm>
          <a:prstGeom prst="rect">
            <a:avLst/>
          </a:prstGeom>
          <a:ln>
            <a:noFill/>
          </a:ln>
        </p:spPr>
      </p:pic>
      <p:sp>
        <p:nvSpPr>
          <p:cNvPr id="50" name="TextShape 2"/>
          <p:cNvSpPr txBox="1"/>
          <p:nvPr/>
        </p:nvSpPr>
        <p:spPr>
          <a:xfrm>
            <a:off x="432000" y="549095"/>
            <a:ext cx="3672000" cy="457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0" strike="noStrike" spc="-1">
                <a:latin typeface="Cambria"/>
              </a:rPr>
              <a:t>The Buddha was born in </a:t>
            </a:r>
            <a:r>
              <a:rPr lang="en-GB" sz="2000" b="1" strike="noStrike" spc="-1">
                <a:latin typeface="Cambria"/>
              </a:rPr>
              <a:t>Nepal</a:t>
            </a:r>
            <a:r>
              <a:rPr lang="en-GB" sz="2000" b="0" strike="noStrike" spc="-1">
                <a:latin typeface="Cambria"/>
              </a:rPr>
              <a:t>, but he became enlightened in </a:t>
            </a:r>
            <a:r>
              <a:rPr lang="en-GB" sz="2000" b="1" strike="noStrike" spc="-1">
                <a:latin typeface="Cambria"/>
              </a:rPr>
              <a:t>India</a:t>
            </a:r>
            <a:r>
              <a:rPr lang="en-GB" sz="2000" b="0" strike="noStrike" spc="-1">
                <a:latin typeface="Cambria"/>
              </a:rPr>
              <a:t> after travelling for many years.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latin typeface="Cambria"/>
              </a:rPr>
              <a:t>He had lots of followers during his life, and after he died Buddhism spread to </a:t>
            </a:r>
            <a:r>
              <a:rPr lang="en-GB" sz="2000" b="1" strike="noStrike" spc="-1">
                <a:latin typeface="Cambria"/>
              </a:rPr>
              <a:t>China</a:t>
            </a:r>
            <a:r>
              <a:rPr lang="en-GB" sz="2000" b="0" strike="noStrike" spc="-1">
                <a:latin typeface="Cambria"/>
              </a:rPr>
              <a:t>. 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Cambria"/>
              </a:rPr>
              <a:t>Then from </a:t>
            </a:r>
            <a:r>
              <a:rPr lang="en-GB" sz="2000" b="1" strike="noStrike" spc="-1">
                <a:latin typeface="Cambria"/>
              </a:rPr>
              <a:t>China</a:t>
            </a:r>
            <a:r>
              <a:rPr lang="en-GB" sz="2000" b="0" strike="noStrike" spc="-1">
                <a:latin typeface="Cambria"/>
              </a:rPr>
              <a:t>, it travelled to </a:t>
            </a:r>
            <a:r>
              <a:rPr lang="en-GB" sz="2000" b="1" strike="noStrike" spc="-1">
                <a:latin typeface="Cambria"/>
              </a:rPr>
              <a:t>Japan</a:t>
            </a:r>
            <a:r>
              <a:rPr lang="en-GB" sz="2000" b="0" strike="noStrike" spc="-1">
                <a:latin typeface="Cambria"/>
              </a:rPr>
              <a:t>, </a:t>
            </a:r>
            <a:r>
              <a:rPr lang="en-GB" sz="2000" b="1" strike="noStrike" spc="-1">
                <a:latin typeface="Cambria"/>
              </a:rPr>
              <a:t>Southeast Asia</a:t>
            </a:r>
            <a:r>
              <a:rPr lang="en-GB" sz="2000" b="0" strike="noStrike" spc="-1">
                <a:latin typeface="Cambria"/>
              </a:rPr>
              <a:t>, and the mountains of </a:t>
            </a:r>
            <a:r>
              <a:rPr lang="en-GB" sz="2000" b="1" strike="noStrike" spc="-1">
                <a:latin typeface="Cambria"/>
              </a:rPr>
              <a:t>Tibet</a:t>
            </a:r>
            <a:r>
              <a:rPr lang="en-GB" sz="2000" b="0" strike="noStrike" spc="-1">
                <a:latin typeface="Cambria"/>
              </a:rPr>
              <a:t>.</a:t>
            </a:r>
            <a:endParaRPr lang="en-GB" sz="2000" b="0" strike="noStrike" spc="-1">
              <a:latin typeface="Arial"/>
            </a:endParaRPr>
          </a:p>
          <a:p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Cambria"/>
              </a:rPr>
              <a:t>These are the Buddhist </a:t>
            </a:r>
            <a:r>
              <a:rPr lang="en-GB" sz="2000" b="1" strike="noStrike" spc="-1">
                <a:latin typeface="Cambria"/>
              </a:rPr>
              <a:t>homelands</a:t>
            </a:r>
            <a:r>
              <a:rPr lang="en-GB" sz="2000" b="0" strike="noStrike" spc="-1">
                <a:latin typeface="Cambria"/>
              </a:rPr>
              <a:t>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4"/>
          <a:srcRect l="29282" t="2236" r="11426"/>
          <a:stretch/>
        </p:blipFill>
        <p:spPr>
          <a:xfrm>
            <a:off x="4212000" y="927000"/>
            <a:ext cx="5400000" cy="3816000"/>
          </a:xfrm>
          <a:prstGeom prst="rect">
            <a:avLst/>
          </a:prstGeom>
          <a:ln w="38100">
            <a:solidFill>
              <a:srgbClr val="8B0000"/>
            </a:solidFill>
            <a:round/>
          </a:ln>
        </p:spPr>
      </p:pic>
      <p:sp>
        <p:nvSpPr>
          <p:cNvPr id="52" name="TextShape 3"/>
          <p:cNvSpPr txBox="1"/>
          <p:nvPr/>
        </p:nvSpPr>
        <p:spPr>
          <a:xfrm>
            <a:off x="6552000" y="2592000"/>
            <a:ext cx="873000" cy="46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2000" b="0" strike="noStrike" spc="-1">
                <a:solidFill>
                  <a:srgbClr val="FFFFFF"/>
                </a:solidFill>
                <a:latin typeface="Cambria"/>
              </a:rPr>
              <a:t>China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53" name="TextShape 4"/>
          <p:cNvSpPr txBox="1"/>
          <p:nvPr/>
        </p:nvSpPr>
        <p:spPr>
          <a:xfrm>
            <a:off x="4680000" y="3303000"/>
            <a:ext cx="741600" cy="75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2000" b="0" strike="noStrike" spc="-1">
                <a:solidFill>
                  <a:srgbClr val="FFFFFF"/>
                </a:solidFill>
                <a:latin typeface="Cambria"/>
              </a:rPr>
              <a:t>India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54" name="TextShape 5"/>
          <p:cNvSpPr txBox="1"/>
          <p:nvPr/>
        </p:nvSpPr>
        <p:spPr>
          <a:xfrm>
            <a:off x="8784000" y="2625840"/>
            <a:ext cx="864000" cy="46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2000" b="0" strike="noStrike" spc="-1">
                <a:solidFill>
                  <a:srgbClr val="8B0000"/>
                </a:solidFill>
                <a:latin typeface="Cambria"/>
              </a:rPr>
              <a:t>Japan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55" name="TextShape 6"/>
          <p:cNvSpPr txBox="1"/>
          <p:nvPr/>
        </p:nvSpPr>
        <p:spPr>
          <a:xfrm>
            <a:off x="5832000" y="3267000"/>
            <a:ext cx="1327320" cy="75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GB" sz="2000" b="0" strike="noStrike" spc="-1">
                <a:solidFill>
                  <a:srgbClr val="FFFFFF"/>
                </a:solidFill>
                <a:latin typeface="Cambria"/>
              </a:rPr>
              <a:t>Southeast</a:t>
            </a:r>
            <a:endParaRPr lang="en-GB" sz="2000" b="0" strike="noStrike" spc="-1">
              <a:latin typeface="Arial"/>
            </a:endParaRPr>
          </a:p>
          <a:p>
            <a:pPr algn="ctr"/>
            <a:r>
              <a:rPr lang="en-GB" sz="2000" b="0" strike="noStrike" spc="-1">
                <a:solidFill>
                  <a:srgbClr val="FFFFFF"/>
                </a:solidFill>
                <a:latin typeface="Cambria"/>
              </a:rPr>
              <a:t>Asia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56" name="TextShape 7"/>
          <p:cNvSpPr txBox="1"/>
          <p:nvPr/>
        </p:nvSpPr>
        <p:spPr>
          <a:xfrm>
            <a:off x="5018400" y="2913840"/>
            <a:ext cx="885600" cy="75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2000" b="0" strike="noStrike" spc="-1">
                <a:solidFill>
                  <a:srgbClr val="FFFFFF"/>
                </a:solidFill>
                <a:latin typeface="Cambria"/>
              </a:rPr>
              <a:t>Nepal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57" name="TextShape 8"/>
          <p:cNvSpPr txBox="1"/>
          <p:nvPr/>
        </p:nvSpPr>
        <p:spPr>
          <a:xfrm>
            <a:off x="5391000" y="2490840"/>
            <a:ext cx="873000" cy="46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2000" b="0" strike="noStrike" spc="-1">
                <a:solidFill>
                  <a:srgbClr val="FFFFFF"/>
                </a:solidFill>
                <a:latin typeface="Cambria"/>
              </a:rPr>
              <a:t>Tibet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TextShape 2"/>
          <p:cNvSpPr txBox="1"/>
          <p:nvPr/>
        </p:nvSpPr>
        <p:spPr>
          <a:xfrm>
            <a:off x="432000" y="1404841"/>
            <a:ext cx="3672000" cy="28608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strike="noStrike" spc="-1" smtClean="0">
                <a:latin typeface="Cambria"/>
              </a:rPr>
              <a:t>Buddhism is slightly different in all of these countries.</a:t>
            </a:r>
          </a:p>
          <a:p>
            <a:pPr>
              <a:lnSpc>
                <a:spcPct val="100000"/>
              </a:lnSpc>
            </a:pPr>
            <a:endParaRPr lang="en-GB" sz="2000" b="1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smtClean="0">
                <a:latin typeface="Cambria"/>
              </a:rPr>
              <a:t>Zen </a:t>
            </a:r>
            <a:r>
              <a:rPr lang="en-GB" sz="2000" b="1" strike="noStrike" spc="-1">
                <a:latin typeface="Cambria"/>
              </a:rPr>
              <a:t>Buddhism</a:t>
            </a:r>
            <a:r>
              <a:rPr lang="en-GB" sz="2000" b="0" strike="noStrike" spc="-1">
                <a:latin typeface="Cambria"/>
              </a:rPr>
              <a:t> comes from </a:t>
            </a:r>
            <a:r>
              <a:rPr lang="en-GB" sz="2000" b="1" strike="noStrike" spc="-1">
                <a:latin typeface="Cambria"/>
              </a:rPr>
              <a:t>China</a:t>
            </a:r>
            <a:r>
              <a:rPr lang="en-GB" sz="2000" b="0" strike="noStrike" spc="-1">
                <a:latin typeface="Cambria"/>
              </a:rPr>
              <a:t> and </a:t>
            </a:r>
            <a:r>
              <a:rPr lang="en-GB" sz="2000" b="1" strike="noStrike" spc="-1">
                <a:latin typeface="Cambria"/>
              </a:rPr>
              <a:t>Japan</a:t>
            </a:r>
            <a:r>
              <a:rPr lang="en-GB" sz="2000" b="0" strike="noStrike" spc="-1">
                <a:latin typeface="Cambria"/>
              </a:rPr>
              <a:t>.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 smtClean="0">
                <a:latin typeface="Cambria"/>
              </a:rPr>
              <a:t>Zen Buddhists focus </a:t>
            </a:r>
            <a:r>
              <a:rPr lang="en-GB" sz="2000" b="0" strike="noStrike" spc="-1">
                <a:latin typeface="Cambria"/>
              </a:rPr>
              <a:t>on </a:t>
            </a:r>
            <a:r>
              <a:rPr lang="en-GB" sz="2000" b="1" strike="noStrike" spc="-1">
                <a:latin typeface="Cambria"/>
              </a:rPr>
              <a:t>meditation</a:t>
            </a:r>
            <a:r>
              <a:rPr lang="en-GB" sz="2000" b="0" strike="noStrike" spc="-1">
                <a:latin typeface="Cambria"/>
              </a:rPr>
              <a:t> and </a:t>
            </a:r>
            <a:r>
              <a:rPr lang="en-GB" sz="2000" b="1" strike="noStrike" spc="-1">
                <a:latin typeface="Cambria"/>
              </a:rPr>
              <a:t>helping people</a:t>
            </a:r>
            <a:r>
              <a:rPr lang="en-GB" sz="2000" b="0" strike="noStrike" spc="-1">
                <a:latin typeface="Cambria"/>
              </a:rPr>
              <a:t>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61" name="Picture 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06" y="994680"/>
            <a:ext cx="4887507" cy="3681000"/>
          </a:xfrm>
          <a:prstGeom prst="rect">
            <a:avLst/>
          </a:prstGeom>
          <a:ln w="38100">
            <a:solidFill>
              <a:srgbClr val="8B0000"/>
            </a:solidFill>
            <a:rou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TextShape 2"/>
          <p:cNvSpPr txBox="1"/>
          <p:nvPr/>
        </p:nvSpPr>
        <p:spPr>
          <a:xfrm>
            <a:off x="432000" y="2328171"/>
            <a:ext cx="3672000" cy="101420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0" strike="noStrike" spc="-1">
                <a:latin typeface="Cambria"/>
              </a:rPr>
              <a:t>Buddhism in </a:t>
            </a:r>
            <a:r>
              <a:rPr lang="en-GB" sz="2000" b="1" strike="noStrike" spc="-1">
                <a:latin typeface="Cambria"/>
              </a:rPr>
              <a:t>Southeast Asia</a:t>
            </a:r>
            <a:r>
              <a:rPr lang="en-GB" sz="2000" b="0" strike="noStrike" spc="-1">
                <a:latin typeface="Cambria"/>
              </a:rPr>
              <a:t> focuses on </a:t>
            </a:r>
            <a:r>
              <a:rPr lang="en-GB" sz="2000" b="1" strike="noStrike" spc="-1">
                <a:latin typeface="Cambria"/>
              </a:rPr>
              <a:t>mindfulness</a:t>
            </a:r>
            <a:r>
              <a:rPr lang="en-GB" sz="2000" b="0" strike="noStrike" spc="-1">
                <a:latin typeface="Cambria"/>
              </a:rPr>
              <a:t> and </a:t>
            </a:r>
            <a:r>
              <a:rPr lang="en-GB" sz="2000" b="1" strike="noStrike" spc="-1">
                <a:latin typeface="Cambria"/>
              </a:rPr>
              <a:t>reading</a:t>
            </a:r>
            <a:r>
              <a:rPr lang="en-GB" sz="2000" b="0" strike="noStrike" spc="-1">
                <a:latin typeface="Cambria"/>
              </a:rPr>
              <a:t> </a:t>
            </a:r>
            <a:r>
              <a:rPr lang="en-GB" sz="2000" b="0" strike="noStrike" spc="-1" smtClean="0">
                <a:latin typeface="Cambria"/>
              </a:rPr>
              <a:t>about the Buddha.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40" y="1137666"/>
            <a:ext cx="4908240" cy="3395027"/>
          </a:xfrm>
          <a:prstGeom prst="rect">
            <a:avLst/>
          </a:prstGeom>
          <a:ln w="38100">
            <a:solidFill>
              <a:srgbClr val="8B0000"/>
            </a:solidFill>
            <a:rou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TextShape 2"/>
          <p:cNvSpPr txBox="1"/>
          <p:nvPr/>
        </p:nvSpPr>
        <p:spPr>
          <a:xfrm>
            <a:off x="432000" y="789288"/>
            <a:ext cx="3672000" cy="40919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latin typeface="Cambria"/>
              </a:rPr>
              <a:t>Tibetan Buddhism</a:t>
            </a:r>
            <a:r>
              <a:rPr lang="en-GB" sz="2000" b="0" strike="noStrike" spc="-1">
                <a:latin typeface="Cambria"/>
              </a:rPr>
              <a:t> focuses on achieving enlightenment as fast as possible. Some </a:t>
            </a:r>
            <a:r>
              <a:rPr lang="en-GB" sz="2000" b="0" strike="noStrike" spc="-1" smtClean="0">
                <a:latin typeface="Cambria"/>
              </a:rPr>
              <a:t>Tibetan Buddhists </a:t>
            </a:r>
            <a:r>
              <a:rPr lang="en-GB" sz="2000" b="0" strike="noStrike" spc="-1">
                <a:latin typeface="Cambria"/>
              </a:rPr>
              <a:t>will </a:t>
            </a:r>
            <a:r>
              <a:rPr lang="en-GB" sz="2000" b="0" strike="noStrike" spc="-1" smtClean="0">
                <a:latin typeface="Cambria"/>
              </a:rPr>
              <a:t>meditate </a:t>
            </a:r>
            <a:r>
              <a:rPr lang="en-GB" sz="2000" b="0" strike="noStrike" spc="-1">
                <a:latin typeface="Cambria"/>
              </a:rPr>
              <a:t>for years in mountain caves, like this British woman, Diane Perry.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latin typeface="Cambria"/>
              </a:rPr>
              <a:t>Diane became a Buddhist nun and meditated in this cave for 12 years. This is called a </a:t>
            </a:r>
            <a:r>
              <a:rPr lang="en-GB" sz="2000" b="1" strike="noStrike" spc="-1">
                <a:latin typeface="Cambria"/>
              </a:rPr>
              <a:t>retreat</a:t>
            </a:r>
            <a:r>
              <a:rPr lang="en-GB" sz="2000" b="0" strike="noStrike" spc="-1">
                <a:latin typeface="Cambria"/>
              </a:rPr>
              <a:t>. Lots of Buddhists go on retreats, but they usually only last for one or two weeks.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40" y="1116063"/>
            <a:ext cx="4908240" cy="3438234"/>
          </a:xfrm>
          <a:prstGeom prst="rect">
            <a:avLst/>
          </a:prstGeom>
          <a:ln w="38100">
            <a:solidFill>
              <a:srgbClr val="8B0000"/>
            </a:solidFill>
            <a:rou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149800" y="72000"/>
            <a:ext cx="4786200" cy="1445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r"/>
            <a:r>
              <a:rPr lang="en-GB" sz="4400" b="0" strike="noStrike" spc="-1">
                <a:solidFill>
                  <a:srgbClr val="FFFFFF"/>
                </a:solidFill>
                <a:latin typeface="Cambria"/>
              </a:rPr>
              <a:t>What </a:t>
            </a:r>
            <a:r>
              <a:rPr lang="en-GB" sz="4400" b="0" strike="noStrike" spc="-1" smtClean="0">
                <a:solidFill>
                  <a:srgbClr val="FFFFFF"/>
                </a:solidFill>
                <a:latin typeface="Cambria"/>
              </a:rPr>
              <a:t>Do Buddhists Do?</a:t>
            </a:r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87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360" y="72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16000" y="171000"/>
            <a:ext cx="9648000" cy="5328000"/>
          </a:xfrm>
          <a:custGeom>
            <a:avLst/>
            <a:gdLst/>
            <a:ahLst/>
            <a:cxnLst/>
            <a:rect l="0" t="0" r="r" b="b"/>
            <a:pathLst>
              <a:path w="26802" h="14802">
                <a:moveTo>
                  <a:pt x="1067" y="0"/>
                </a:moveTo>
                <a:cubicBezTo>
                  <a:pt x="533" y="0"/>
                  <a:pt x="0" y="533"/>
                  <a:pt x="0" y="1067"/>
                </a:cubicBezTo>
                <a:lnTo>
                  <a:pt x="0" y="13733"/>
                </a:lnTo>
                <a:cubicBezTo>
                  <a:pt x="0" y="14267"/>
                  <a:pt x="533" y="14801"/>
                  <a:pt x="1067" y="14801"/>
                </a:cubicBezTo>
                <a:lnTo>
                  <a:pt x="25733" y="14801"/>
                </a:lnTo>
                <a:cubicBezTo>
                  <a:pt x="26267" y="14801"/>
                  <a:pt x="26801" y="14267"/>
                  <a:pt x="26801" y="13733"/>
                </a:cubicBezTo>
                <a:lnTo>
                  <a:pt x="26801" y="1067"/>
                </a:lnTo>
                <a:cubicBezTo>
                  <a:pt x="26801" y="533"/>
                  <a:pt x="26267" y="0"/>
                  <a:pt x="25733" y="0"/>
                </a:cubicBezTo>
                <a:lnTo>
                  <a:pt x="1067" y="0"/>
                </a:lnTo>
              </a:path>
            </a:pathLst>
          </a:custGeom>
          <a:solidFill>
            <a:srgbClr val="FAEBD7">
              <a:alpha val="80000"/>
            </a:srgbClr>
          </a:solidFill>
          <a:ln w="38100">
            <a:solidFill>
              <a:srgbClr val="8B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TextShape 2"/>
          <p:cNvSpPr txBox="1"/>
          <p:nvPr/>
        </p:nvSpPr>
        <p:spPr>
          <a:xfrm>
            <a:off x="432000" y="1097065"/>
            <a:ext cx="3672000" cy="34764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strike="noStrike" spc="-1" smtClean="0">
                <a:latin typeface="Cambria"/>
              </a:rPr>
              <a:t>The most serious Buddhists become </a:t>
            </a:r>
            <a:r>
              <a:rPr lang="en-GB" sz="2000" b="1" strike="noStrike" spc="-1" smtClean="0">
                <a:latin typeface="Cambria"/>
              </a:rPr>
              <a:t>monks</a:t>
            </a:r>
            <a:r>
              <a:rPr lang="en-GB" sz="2000" strike="noStrike" spc="-1" smtClean="0">
                <a:latin typeface="Cambria"/>
              </a:rPr>
              <a:t> or </a:t>
            </a:r>
            <a:r>
              <a:rPr lang="en-GB" sz="2000" b="1" strike="noStrike" spc="-1" smtClean="0">
                <a:latin typeface="Cambria"/>
              </a:rPr>
              <a:t>nuns</a:t>
            </a:r>
            <a:r>
              <a:rPr lang="en-GB" sz="2000" strike="noStrike" spc="-1" smtClean="0">
                <a:latin typeface="Cambria"/>
              </a:rPr>
              <a:t> and live together in </a:t>
            </a:r>
            <a:r>
              <a:rPr lang="en-GB" sz="2000" b="1" strike="noStrike" spc="-1" smtClean="0">
                <a:latin typeface="Cambria"/>
              </a:rPr>
              <a:t>monasteries</a:t>
            </a:r>
            <a:r>
              <a:rPr lang="en-GB" sz="2000" strike="noStrike" spc="-1" smtClean="0">
                <a:latin typeface="Cambria"/>
              </a:rPr>
              <a:t>, meditating, studying, and helping people.</a:t>
            </a:r>
          </a:p>
          <a:p>
            <a:pPr>
              <a:lnSpc>
                <a:spcPct val="100000"/>
              </a:lnSpc>
            </a:pPr>
            <a:endParaRPr lang="en-GB" sz="2000" spc="-1">
              <a:latin typeface="Cambria"/>
            </a:endParaRPr>
          </a:p>
          <a:p>
            <a:pPr>
              <a:lnSpc>
                <a:spcPct val="100000"/>
              </a:lnSpc>
            </a:pPr>
            <a:r>
              <a:rPr lang="en-GB" sz="2000" b="1" spc="-1" smtClean="0">
                <a:latin typeface="Cambria"/>
              </a:rPr>
              <a:t>Lay</a:t>
            </a:r>
            <a:r>
              <a:rPr lang="en-GB" sz="2000" spc="-1" smtClean="0">
                <a:latin typeface="Cambria"/>
              </a:rPr>
              <a:t> </a:t>
            </a:r>
            <a:r>
              <a:rPr lang="en-GB" sz="2000" b="1" spc="-1" smtClean="0">
                <a:latin typeface="Cambria"/>
              </a:rPr>
              <a:t>Buddhists</a:t>
            </a:r>
            <a:r>
              <a:rPr lang="en-GB" sz="2000" spc="-1">
                <a:latin typeface="Cambria"/>
              </a:rPr>
              <a:t> </a:t>
            </a:r>
            <a:r>
              <a:rPr lang="en-GB" sz="2000" spc="-1" smtClean="0">
                <a:latin typeface="Cambria"/>
              </a:rPr>
              <a:t>have more ordinary lives, but they still meditate, read Buddhist books, and visit Buddhist centres to learn more.</a:t>
            </a:r>
            <a:endParaRPr lang="en-GB" sz="2000" b="1" strike="noStrike" spc="-1">
              <a:latin typeface="Arial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40" y="1200494"/>
            <a:ext cx="4908240" cy="3269372"/>
          </a:xfrm>
          <a:prstGeom prst="rect">
            <a:avLst/>
          </a:prstGeom>
          <a:ln w="38100">
            <a:solidFill>
              <a:srgbClr val="8B000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803009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494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Adam</cp:lastModifiedBy>
  <cp:revision>23</cp:revision>
  <dcterms:created xsi:type="dcterms:W3CDTF">2019-02-04T00:50:08Z</dcterms:created>
  <dcterms:modified xsi:type="dcterms:W3CDTF">2019-02-09T19:04:56Z</dcterms:modified>
  <dc:language>en-GB</dc:language>
</cp:coreProperties>
</file>